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7015" autoAdjust="0"/>
    <p:restoredTop sz="94660"/>
  </p:normalViewPr>
  <p:slideViewPr>
    <p:cSldViewPr snapToGrid="0">
      <p:cViewPr varScale="1">
        <p:scale>
          <a:sx n="62" d="100"/>
          <a:sy n="62" d="100"/>
        </p:scale>
        <p:origin x="-84" y="-32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CCAE99-727A-47E9-8440-775C94F6C2F0}" type="datetimeFigureOut">
              <a:rPr lang="en-US" smtClean="0"/>
              <a:pPr/>
              <a:t>6/16/2024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D6D8D2-D32A-46A5-9A16-846EB6279E21}" type="slidenum">
              <a:rPr lang="en-US" smtClean="0"/>
              <a:pPr/>
              <a:t>‹#›</a:t>
            </a:fld>
            <a:endParaRPr lang="en-US"/>
          </a:p>
        </p:txBody>
      </p:sp>
    </p:spTree>
    <p:extLst>
      <p:ext uri="{BB962C8B-B14F-4D97-AF65-F5344CB8AC3E}">
        <p14:creationId xmlns:p14="http://schemas.microsoft.com/office/powerpoint/2010/main" xmlns="" val="31090600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CAE99-727A-47E9-8440-775C94F6C2F0}" type="datetimeFigureOut">
              <a:rPr lang="en-US" smtClean="0"/>
              <a:pPr/>
              <a:t>6/16/2024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D6D8D2-D32A-46A5-9A16-846EB6279E21}" type="slidenum">
              <a:rPr lang="en-US" smtClean="0"/>
              <a:pPr/>
              <a:t>‹#›</a:t>
            </a:fld>
            <a:endParaRPr lang="en-US"/>
          </a:p>
        </p:txBody>
      </p:sp>
    </p:spTree>
    <p:extLst>
      <p:ext uri="{BB962C8B-B14F-4D97-AF65-F5344CB8AC3E}">
        <p14:creationId xmlns:p14="http://schemas.microsoft.com/office/powerpoint/2010/main" xmlns="" val="9646796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CAE99-727A-47E9-8440-775C94F6C2F0}" type="datetimeFigureOut">
              <a:rPr lang="en-US" smtClean="0"/>
              <a:pPr/>
              <a:t>6/16/2024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D6D8D2-D32A-46A5-9A16-846EB6279E21}" type="slidenum">
              <a:rPr lang="en-US" smtClean="0"/>
              <a:pPr/>
              <a:t>‹#›</a:t>
            </a:fld>
            <a:endParaRPr lang="en-US"/>
          </a:p>
        </p:txBody>
      </p:sp>
    </p:spTree>
    <p:extLst>
      <p:ext uri="{BB962C8B-B14F-4D97-AF65-F5344CB8AC3E}">
        <p14:creationId xmlns:p14="http://schemas.microsoft.com/office/powerpoint/2010/main" xmlns="" val="637314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CCAE99-727A-47E9-8440-775C94F6C2F0}" type="datetimeFigureOut">
              <a:rPr lang="en-US" smtClean="0"/>
              <a:pPr/>
              <a:t>6/16/2024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D6D8D2-D32A-46A5-9A16-846EB6279E21}" type="slidenum">
              <a:rPr lang="en-US" smtClean="0"/>
              <a:pPr/>
              <a:t>‹#›</a:t>
            </a:fld>
            <a:endParaRPr lang="en-US"/>
          </a:p>
        </p:txBody>
      </p:sp>
    </p:spTree>
    <p:extLst>
      <p:ext uri="{BB962C8B-B14F-4D97-AF65-F5344CB8AC3E}">
        <p14:creationId xmlns:p14="http://schemas.microsoft.com/office/powerpoint/2010/main" xmlns="" val="1126502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CCAE99-727A-47E9-8440-775C94F6C2F0}" type="datetimeFigureOut">
              <a:rPr lang="en-US" smtClean="0"/>
              <a:pPr/>
              <a:t>6/16/2024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D6D8D2-D32A-46A5-9A16-846EB6279E21}" type="slidenum">
              <a:rPr lang="en-US" smtClean="0"/>
              <a:pPr/>
              <a:t>‹#›</a:t>
            </a:fld>
            <a:endParaRPr lang="en-US"/>
          </a:p>
        </p:txBody>
      </p:sp>
    </p:spTree>
    <p:extLst>
      <p:ext uri="{BB962C8B-B14F-4D97-AF65-F5344CB8AC3E}">
        <p14:creationId xmlns:p14="http://schemas.microsoft.com/office/powerpoint/2010/main" xmlns="" val="2162364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CCAE99-727A-47E9-8440-775C94F6C2F0}" type="datetimeFigureOut">
              <a:rPr lang="en-US" smtClean="0"/>
              <a:pPr/>
              <a:t>6/16/2024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D6D8D2-D32A-46A5-9A16-846EB6279E21}" type="slidenum">
              <a:rPr lang="en-US" smtClean="0"/>
              <a:pPr/>
              <a:t>‹#›</a:t>
            </a:fld>
            <a:endParaRPr lang="en-US"/>
          </a:p>
        </p:txBody>
      </p:sp>
    </p:spTree>
    <p:extLst>
      <p:ext uri="{BB962C8B-B14F-4D97-AF65-F5344CB8AC3E}">
        <p14:creationId xmlns:p14="http://schemas.microsoft.com/office/powerpoint/2010/main" xmlns="" val="3439436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CCAE99-727A-47E9-8440-775C94F6C2F0}" type="datetimeFigureOut">
              <a:rPr lang="en-US" smtClean="0"/>
              <a:pPr/>
              <a:t>6/16/2024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D6D8D2-D32A-46A5-9A16-846EB6279E21}" type="slidenum">
              <a:rPr lang="en-US" smtClean="0"/>
              <a:pPr/>
              <a:t>‹#›</a:t>
            </a:fld>
            <a:endParaRPr lang="en-US"/>
          </a:p>
        </p:txBody>
      </p:sp>
    </p:spTree>
    <p:extLst>
      <p:ext uri="{BB962C8B-B14F-4D97-AF65-F5344CB8AC3E}">
        <p14:creationId xmlns:p14="http://schemas.microsoft.com/office/powerpoint/2010/main" xmlns="" val="42810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CCAE99-727A-47E9-8440-775C94F6C2F0}" type="datetimeFigureOut">
              <a:rPr lang="en-US" smtClean="0"/>
              <a:pPr/>
              <a:t>6/16/2024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D6D8D2-D32A-46A5-9A16-846EB6279E21}" type="slidenum">
              <a:rPr lang="en-US" smtClean="0"/>
              <a:pPr/>
              <a:t>‹#›</a:t>
            </a:fld>
            <a:endParaRPr lang="en-US"/>
          </a:p>
        </p:txBody>
      </p:sp>
    </p:spTree>
    <p:extLst>
      <p:ext uri="{BB962C8B-B14F-4D97-AF65-F5344CB8AC3E}">
        <p14:creationId xmlns:p14="http://schemas.microsoft.com/office/powerpoint/2010/main" xmlns="" val="1336487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CCAE99-727A-47E9-8440-775C94F6C2F0}" type="datetimeFigureOut">
              <a:rPr lang="en-US" smtClean="0"/>
              <a:pPr/>
              <a:t>6/16/2024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D6D8D2-D32A-46A5-9A16-846EB6279E21}" type="slidenum">
              <a:rPr lang="en-US" smtClean="0"/>
              <a:pPr/>
              <a:t>‹#›</a:t>
            </a:fld>
            <a:endParaRPr lang="en-US"/>
          </a:p>
        </p:txBody>
      </p:sp>
    </p:spTree>
    <p:extLst>
      <p:ext uri="{BB962C8B-B14F-4D97-AF65-F5344CB8AC3E}">
        <p14:creationId xmlns:p14="http://schemas.microsoft.com/office/powerpoint/2010/main" xmlns="" val="636098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CCAE99-727A-47E9-8440-775C94F6C2F0}" type="datetimeFigureOut">
              <a:rPr lang="en-US" smtClean="0"/>
              <a:pPr/>
              <a:t>6/16/2024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D6D8D2-D32A-46A5-9A16-846EB6279E21}" type="slidenum">
              <a:rPr lang="en-US" smtClean="0"/>
              <a:pPr/>
              <a:t>‹#›</a:t>
            </a:fld>
            <a:endParaRPr lang="en-US"/>
          </a:p>
        </p:txBody>
      </p:sp>
    </p:spTree>
    <p:extLst>
      <p:ext uri="{BB962C8B-B14F-4D97-AF65-F5344CB8AC3E}">
        <p14:creationId xmlns:p14="http://schemas.microsoft.com/office/powerpoint/2010/main" xmlns="" val="1407314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CCAE99-727A-47E9-8440-775C94F6C2F0}" type="datetimeFigureOut">
              <a:rPr lang="en-US" smtClean="0"/>
              <a:pPr/>
              <a:t>6/16/2024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D6D8D2-D32A-46A5-9A16-846EB6279E21}" type="slidenum">
              <a:rPr lang="en-US" smtClean="0"/>
              <a:pPr/>
              <a:t>‹#›</a:t>
            </a:fld>
            <a:endParaRPr lang="en-US"/>
          </a:p>
        </p:txBody>
      </p:sp>
    </p:spTree>
    <p:extLst>
      <p:ext uri="{BB962C8B-B14F-4D97-AF65-F5344CB8AC3E}">
        <p14:creationId xmlns:p14="http://schemas.microsoft.com/office/powerpoint/2010/main" xmlns="" val="2022541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CCAE99-727A-47E9-8440-775C94F6C2F0}" type="datetimeFigureOut">
              <a:rPr lang="en-US" smtClean="0"/>
              <a:pPr/>
              <a:t>6/16/2024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D6D8D2-D32A-46A5-9A16-846EB6279E21}" type="slidenum">
              <a:rPr lang="en-US" smtClean="0"/>
              <a:pPr/>
              <a:t>‹#›</a:t>
            </a:fld>
            <a:endParaRPr lang="en-US"/>
          </a:p>
        </p:txBody>
      </p:sp>
    </p:spTree>
    <p:extLst>
      <p:ext uri="{BB962C8B-B14F-4D97-AF65-F5344CB8AC3E}">
        <p14:creationId xmlns:p14="http://schemas.microsoft.com/office/powerpoint/2010/main" xmlns="" val="225430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3999" y="1122363"/>
            <a:ext cx="9728500" cy="4321006"/>
          </a:xfrm>
        </p:spPr>
        <p:txBody>
          <a:bodyPr>
            <a:normAutofit fontScale="90000"/>
          </a:bodyPr>
          <a:lstStyle/>
          <a:p>
            <a:r>
              <a:rPr lang="en-US" sz="5400" b="1" u="sng" dirty="0">
                <a:solidFill>
                  <a:srgbClr val="FF0000"/>
                </a:solidFill>
              </a:rPr>
              <a:t># </a:t>
            </a:r>
            <a:r>
              <a:rPr lang="en-US" sz="5400" b="1" u="sng" dirty="0" err="1">
                <a:solidFill>
                  <a:srgbClr val="FF0000"/>
                </a:solidFill>
              </a:rPr>
              <a:t>Recognise</a:t>
            </a:r>
            <a:r>
              <a:rPr lang="en-US" sz="5400" b="1" u="sng" dirty="0">
                <a:solidFill>
                  <a:srgbClr val="FF0000"/>
                </a:solidFill>
              </a:rPr>
              <a:t> When Security Risks are beyond His or Her Authority and Responsibility to Sort out and Report these risks promptly to the right Person..—</a:t>
            </a:r>
            <a:endParaRPr lang="en-US" sz="5400" dirty="0">
              <a:solidFill>
                <a:srgbClr val="FF0000"/>
              </a:solidFill>
            </a:endParaRPr>
          </a:p>
        </p:txBody>
      </p:sp>
    </p:spTree>
    <p:extLst>
      <p:ext uri="{BB962C8B-B14F-4D97-AF65-F5344CB8AC3E}">
        <p14:creationId xmlns:p14="http://schemas.microsoft.com/office/powerpoint/2010/main" xmlns="" val="16090201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0000"/>
                </a:solidFill>
              </a:rPr>
              <a:t>*</a:t>
            </a:r>
            <a:r>
              <a:rPr lang="en-US" b="1" u="sng" dirty="0">
                <a:solidFill>
                  <a:srgbClr val="FF0000"/>
                </a:solidFill>
              </a:rPr>
              <a:t>Who is Called CISO </a:t>
            </a:r>
            <a:r>
              <a:rPr lang="en-US" b="1" u="sng" dirty="0" smtClean="0">
                <a:solidFill>
                  <a:srgbClr val="FF0000"/>
                </a:solidFill>
              </a:rPr>
              <a:t>-</a:t>
            </a:r>
            <a:endParaRPr lang="en-US" b="1" dirty="0">
              <a:solidFill>
                <a:srgbClr val="FF0000"/>
              </a:solidFill>
            </a:endParaRPr>
          </a:p>
        </p:txBody>
      </p:sp>
      <p:sp>
        <p:nvSpPr>
          <p:cNvPr id="3" name="Content Placeholder 2"/>
          <p:cNvSpPr>
            <a:spLocks noGrp="1"/>
          </p:cNvSpPr>
          <p:nvPr>
            <p:ph idx="1"/>
          </p:nvPr>
        </p:nvSpPr>
        <p:spPr/>
        <p:txBody>
          <a:bodyPr/>
          <a:lstStyle/>
          <a:p>
            <a:endParaRPr lang="en-US" sz="3600" dirty="0" smtClean="0"/>
          </a:p>
          <a:p>
            <a:r>
              <a:rPr lang="en-US" sz="3600" b="1" dirty="0" smtClean="0">
                <a:solidFill>
                  <a:schemeClr val="accent6">
                    <a:lumMod val="50000"/>
                  </a:schemeClr>
                </a:solidFill>
              </a:rPr>
              <a:t>CISO</a:t>
            </a:r>
            <a:r>
              <a:rPr lang="en-US" sz="3600" b="1" dirty="0">
                <a:solidFill>
                  <a:schemeClr val="accent6">
                    <a:lumMod val="50000"/>
                  </a:schemeClr>
                </a:solidFill>
              </a:rPr>
              <a:t>: Security is the primary concern of the Chief Information Security Officer, the CISO. It is their responsibility to sort out the risk of the Retail </a:t>
            </a:r>
            <a:r>
              <a:rPr lang="en-US" sz="3600" b="1" dirty="0" err="1">
                <a:solidFill>
                  <a:schemeClr val="accent6">
                    <a:lumMod val="50000"/>
                  </a:schemeClr>
                </a:solidFill>
              </a:rPr>
              <a:t>organisation</a:t>
            </a:r>
            <a:r>
              <a:rPr lang="en-US" sz="3600" b="1" dirty="0">
                <a:solidFill>
                  <a:schemeClr val="accent6">
                    <a:lumMod val="50000"/>
                  </a:schemeClr>
                </a:solidFill>
              </a:rPr>
              <a:t> And set the organization's security strategy, establish the policies that will uphold the strategy, and ensure that response plans are in place and tested.</a:t>
            </a:r>
          </a:p>
          <a:p>
            <a:pPr marL="0" indent="0">
              <a:buNone/>
            </a:pPr>
            <a:endParaRPr lang="en-US" sz="3600" dirty="0"/>
          </a:p>
          <a:p>
            <a:endParaRPr lang="en-US" dirty="0"/>
          </a:p>
        </p:txBody>
      </p:sp>
    </p:spTree>
    <p:extLst>
      <p:ext uri="{BB962C8B-B14F-4D97-AF65-F5344CB8AC3E}">
        <p14:creationId xmlns:p14="http://schemas.microsoft.com/office/powerpoint/2010/main" xmlns="" val="20302855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sz="3100" dirty="0" smtClean="0"/>
              <a:t/>
            </a:r>
            <a:br>
              <a:rPr lang="en-IN" sz="3100" dirty="0" smtClean="0"/>
            </a:br>
            <a:r>
              <a:rPr lang="en-IN" sz="3100" dirty="0" smtClean="0">
                <a:solidFill>
                  <a:srgbClr val="FF0000"/>
                </a:solidFill>
              </a:rPr>
              <a:t>*</a:t>
            </a:r>
            <a:r>
              <a:rPr lang="en-IN" sz="3100" b="1" u="sng" dirty="0" smtClean="0">
                <a:solidFill>
                  <a:srgbClr val="FF0000"/>
                </a:solidFill>
              </a:rPr>
              <a:t>What action can a Retailer take to minimise Security Risk in the Retail Store ?</a:t>
            </a:r>
            <a:r>
              <a:rPr lang="en-IN" dirty="0" smtClean="0">
                <a:solidFill>
                  <a:srgbClr val="FF0000"/>
                </a:solidFill>
              </a:rPr>
              <a:t/>
            </a:r>
            <a:br>
              <a:rPr lang="en-IN" dirty="0" smtClean="0">
                <a:solidFill>
                  <a:srgbClr val="FF0000"/>
                </a:solidFill>
              </a:rPr>
            </a:br>
            <a:endParaRPr lang="en-IN" dirty="0">
              <a:solidFill>
                <a:srgbClr val="FF0000"/>
              </a:solidFill>
            </a:endParaRPr>
          </a:p>
        </p:txBody>
      </p:sp>
      <p:sp>
        <p:nvSpPr>
          <p:cNvPr id="3" name="Content Placeholder 2"/>
          <p:cNvSpPr>
            <a:spLocks noGrp="1"/>
          </p:cNvSpPr>
          <p:nvPr>
            <p:ph idx="1"/>
          </p:nvPr>
        </p:nvSpPr>
        <p:spPr/>
        <p:txBody>
          <a:bodyPr/>
          <a:lstStyle/>
          <a:p>
            <a:endParaRPr lang="en-IN" b="1" dirty="0" smtClean="0"/>
          </a:p>
          <a:p>
            <a:r>
              <a:rPr lang="en-IN" sz="3600" b="1" dirty="0" smtClean="0">
                <a:solidFill>
                  <a:srgbClr val="0070C0"/>
                </a:solidFill>
              </a:rPr>
              <a:t>1</a:t>
            </a:r>
            <a:r>
              <a:rPr lang="en-IN" sz="3600" b="1" dirty="0" smtClean="0">
                <a:solidFill>
                  <a:srgbClr val="0070C0"/>
                </a:solidFill>
              </a:rPr>
              <a:t>)</a:t>
            </a:r>
            <a:r>
              <a:rPr lang="en-IN" sz="3600" dirty="0" smtClean="0">
                <a:solidFill>
                  <a:srgbClr val="0070C0"/>
                </a:solidFill>
              </a:rPr>
              <a:t> </a:t>
            </a:r>
            <a:r>
              <a:rPr lang="en-IN" sz="3600" b="1" dirty="0" smtClean="0">
                <a:solidFill>
                  <a:srgbClr val="0070C0"/>
                </a:solidFill>
              </a:rPr>
              <a:t>Install Physical Security</a:t>
            </a:r>
            <a:r>
              <a:rPr lang="en-IN" sz="3600" dirty="0" smtClean="0">
                <a:solidFill>
                  <a:srgbClr val="0070C0"/>
                </a:solidFill>
              </a:rPr>
              <a:t> </a:t>
            </a:r>
            <a:r>
              <a:rPr lang="en-IN" sz="3600" b="1" dirty="0" smtClean="0">
                <a:solidFill>
                  <a:srgbClr val="0070C0"/>
                </a:solidFill>
              </a:rPr>
              <a:t>Systems</a:t>
            </a:r>
            <a:r>
              <a:rPr lang="en-IN" sz="3600" dirty="0" smtClean="0">
                <a:solidFill>
                  <a:srgbClr val="0070C0"/>
                </a:solidFill>
              </a:rPr>
              <a:t> - </a:t>
            </a:r>
          </a:p>
          <a:p>
            <a:r>
              <a:rPr lang="en-IN" sz="3600" dirty="0" smtClean="0">
                <a:solidFill>
                  <a:srgbClr val="0070C0"/>
                </a:solidFill>
              </a:rPr>
              <a:t>The Role of Security Systems in Retail Stores By installing surveillance cameras, alarm systems, and “Electronic Article Surveillance (EAS) Systems” , a Retailer can actively monitor the premises, detect suspicious activities, and respond swiftly to any incidents.</a:t>
            </a:r>
          </a:p>
          <a:p>
            <a:endParaRPr lang="en-IN" sz="3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1520" y="685800"/>
            <a:ext cx="10622280" cy="5491163"/>
          </a:xfrm>
        </p:spPr>
        <p:txBody>
          <a:bodyPr/>
          <a:lstStyle/>
          <a:p>
            <a:endParaRPr lang="en-IN" b="1" dirty="0" smtClean="0"/>
          </a:p>
          <a:p>
            <a:r>
              <a:rPr lang="en-IN" sz="4000" b="1" dirty="0" smtClean="0">
                <a:solidFill>
                  <a:schemeClr val="accent2">
                    <a:lumMod val="75000"/>
                  </a:schemeClr>
                </a:solidFill>
              </a:rPr>
              <a:t>2</a:t>
            </a:r>
            <a:r>
              <a:rPr lang="en-IN" sz="4000" b="1" dirty="0" smtClean="0">
                <a:solidFill>
                  <a:schemeClr val="accent2">
                    <a:lumMod val="75000"/>
                  </a:schemeClr>
                </a:solidFill>
              </a:rPr>
              <a:t>) Secure the Perimeter</a:t>
            </a:r>
            <a:r>
              <a:rPr lang="en-IN" sz="4000" dirty="0" smtClean="0">
                <a:solidFill>
                  <a:schemeClr val="accent2">
                    <a:lumMod val="75000"/>
                  </a:schemeClr>
                </a:solidFill>
              </a:rPr>
              <a:t> –</a:t>
            </a:r>
          </a:p>
          <a:p>
            <a:r>
              <a:rPr lang="en-IN" sz="4000" dirty="0" smtClean="0">
                <a:solidFill>
                  <a:schemeClr val="accent2">
                    <a:lumMod val="75000"/>
                  </a:schemeClr>
                </a:solidFill>
              </a:rPr>
              <a:t>This includes fencing and gates, as well as Security barriers that can help to keep criminals out of the Retail Store. Physical Security personnel, such as Security Guards and loss prevention officers, can also play an important role in securing the Retail Store.</a:t>
            </a:r>
          </a:p>
          <a:p>
            <a:pPr>
              <a:buNone/>
            </a:pPr>
            <a:endParaRPr lang="en-IN" sz="4000" dirty="0" smtClean="0">
              <a:solidFill>
                <a:schemeClr val="accent2">
                  <a:lumMod val="75000"/>
                </a:schemeClr>
              </a:solidFill>
            </a:endParaRPr>
          </a:p>
          <a:p>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77240"/>
            <a:ext cx="10668000" cy="5399723"/>
          </a:xfrm>
        </p:spPr>
        <p:txBody>
          <a:bodyPr/>
          <a:lstStyle/>
          <a:p>
            <a:endParaRPr lang="en-IN" dirty="0" smtClean="0"/>
          </a:p>
          <a:p>
            <a:r>
              <a:rPr lang="en-IN" sz="3600" dirty="0" smtClean="0">
                <a:solidFill>
                  <a:schemeClr val="accent5">
                    <a:lumMod val="75000"/>
                  </a:schemeClr>
                </a:solidFill>
              </a:rPr>
              <a:t>3</a:t>
            </a:r>
            <a:r>
              <a:rPr lang="en-IN" sz="3600" b="1" dirty="0" smtClean="0">
                <a:solidFill>
                  <a:schemeClr val="accent5">
                    <a:lumMod val="75000"/>
                  </a:schemeClr>
                </a:solidFill>
              </a:rPr>
              <a:t>) Implement a Firewall and Network Security –</a:t>
            </a:r>
            <a:r>
              <a:rPr lang="en-IN" sz="3600" dirty="0" smtClean="0">
                <a:solidFill>
                  <a:schemeClr val="accent5">
                    <a:lumMod val="75000"/>
                  </a:schemeClr>
                </a:solidFill>
              </a:rPr>
              <a:t> </a:t>
            </a:r>
          </a:p>
          <a:p>
            <a:r>
              <a:rPr lang="en-IN" sz="3600" dirty="0" smtClean="0">
                <a:solidFill>
                  <a:schemeClr val="accent5">
                    <a:lumMod val="75000"/>
                  </a:schemeClr>
                </a:solidFill>
              </a:rPr>
              <a:t>Protecting Payment </a:t>
            </a:r>
            <a:r>
              <a:rPr lang="en-IN" sz="3600" dirty="0" smtClean="0">
                <a:solidFill>
                  <a:schemeClr val="accent5">
                    <a:lumMod val="75000"/>
                  </a:schemeClr>
                </a:solidFill>
              </a:rPr>
              <a:t>Information . Retail </a:t>
            </a:r>
            <a:r>
              <a:rPr lang="en-IN" sz="3600" dirty="0" smtClean="0">
                <a:solidFill>
                  <a:schemeClr val="accent5">
                    <a:lumMod val="75000"/>
                  </a:schemeClr>
                </a:solidFill>
              </a:rPr>
              <a:t>Stores that take credit cards will need to use what is known as a PCI-compliant firewall to ensure that the credit or debit card information remains within the system and is encrypted enough that it cannot be captured by an unauthorized individual.</a:t>
            </a:r>
          </a:p>
          <a:p>
            <a:endParaRPr lang="en-IN" dirty="0" smtClean="0"/>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1960" y="579120"/>
            <a:ext cx="10911840" cy="5597843"/>
          </a:xfrm>
        </p:spPr>
        <p:txBody>
          <a:bodyPr/>
          <a:lstStyle/>
          <a:p>
            <a:endParaRPr lang="en-IN" b="1" dirty="0" smtClean="0"/>
          </a:p>
          <a:p>
            <a:r>
              <a:rPr lang="en-IN" sz="3600" b="1" dirty="0" smtClean="0">
                <a:solidFill>
                  <a:srgbClr val="FF0000"/>
                </a:solidFill>
              </a:rPr>
              <a:t>4</a:t>
            </a:r>
            <a:r>
              <a:rPr lang="en-IN" sz="3600" b="1" dirty="0" smtClean="0">
                <a:solidFill>
                  <a:srgbClr val="FF0000"/>
                </a:solidFill>
              </a:rPr>
              <a:t>)</a:t>
            </a:r>
            <a:r>
              <a:rPr lang="en-IN" sz="3600" dirty="0" smtClean="0">
                <a:solidFill>
                  <a:srgbClr val="FF0000"/>
                </a:solidFill>
              </a:rPr>
              <a:t> </a:t>
            </a:r>
            <a:r>
              <a:rPr lang="en-IN" sz="3600" b="1" dirty="0" smtClean="0">
                <a:solidFill>
                  <a:srgbClr val="FF0000"/>
                </a:solidFill>
              </a:rPr>
              <a:t>Conduct Background checks of the Employees </a:t>
            </a:r>
            <a:r>
              <a:rPr lang="en-IN" sz="3600" dirty="0" smtClean="0">
                <a:solidFill>
                  <a:srgbClr val="FF0000"/>
                </a:solidFill>
              </a:rPr>
              <a:t>–</a:t>
            </a:r>
          </a:p>
          <a:p>
            <a:r>
              <a:rPr lang="en-IN" sz="3600" dirty="0" smtClean="0">
                <a:solidFill>
                  <a:srgbClr val="FF0000"/>
                </a:solidFill>
              </a:rPr>
              <a:t> One of the primary benefits of Employee background verification is that it helps organizations mitigate the risks of fraudulent activities, theft, and other criminal activities. By conducting a thorough background check, businesses can ensure that they are hiring trustworthy Employee with clean records.</a:t>
            </a:r>
          </a:p>
          <a:p>
            <a:endParaRPr lang="en-IN" sz="3600" dirty="0">
              <a:solidFill>
                <a:srgbClr val="FF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77240" y="640080"/>
            <a:ext cx="10576560" cy="5536883"/>
          </a:xfrm>
        </p:spPr>
        <p:txBody>
          <a:bodyPr/>
          <a:lstStyle/>
          <a:p>
            <a:endParaRPr lang="en-IN" sz="3600" b="1" dirty="0" smtClean="0"/>
          </a:p>
          <a:p>
            <a:r>
              <a:rPr lang="en-IN" sz="3600" b="1" dirty="0" smtClean="0">
                <a:solidFill>
                  <a:schemeClr val="accent4">
                    <a:lumMod val="50000"/>
                  </a:schemeClr>
                </a:solidFill>
              </a:rPr>
              <a:t>6</a:t>
            </a:r>
            <a:r>
              <a:rPr lang="en-IN" sz="3600" b="1" dirty="0" smtClean="0">
                <a:solidFill>
                  <a:schemeClr val="accent4">
                    <a:lumMod val="50000"/>
                  </a:schemeClr>
                </a:solidFill>
              </a:rPr>
              <a:t>) Implement regular Inventory checks - </a:t>
            </a:r>
            <a:endParaRPr lang="en-IN" sz="3600" dirty="0" smtClean="0">
              <a:solidFill>
                <a:schemeClr val="accent4">
                  <a:lumMod val="50000"/>
                </a:schemeClr>
              </a:solidFill>
            </a:endParaRPr>
          </a:p>
          <a:p>
            <a:r>
              <a:rPr lang="en-IN" sz="3600" dirty="0" smtClean="0">
                <a:solidFill>
                  <a:schemeClr val="accent4">
                    <a:lumMod val="50000"/>
                  </a:schemeClr>
                </a:solidFill>
              </a:rPr>
              <a:t>Check each delivery against the Purchase Order (PO) to verify the contents match the Order. Count cartons and pallets, confirming Product type and numbers and noting mistakes, damage or shortfalls. Follow up with vendors on any issues. Then, enter the new Products into inventory counts and Store the goods.</a:t>
            </a:r>
          </a:p>
          <a:p>
            <a:endParaRPr lang="en-IN" sz="3600" dirty="0" smtClean="0"/>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600" b="1" dirty="0">
                <a:solidFill>
                  <a:srgbClr val="00B050"/>
                </a:solidFill>
              </a:rPr>
              <a:t>This standard is about helping to protect people, property and premises by identifying and reporting security risks. </a:t>
            </a:r>
          </a:p>
          <a:p>
            <a:pPr marL="0" indent="0">
              <a:buNone/>
            </a:pPr>
            <a:endParaRPr lang="en-US" sz="3600" b="1" dirty="0">
              <a:solidFill>
                <a:srgbClr val="00B050"/>
              </a:solidFill>
            </a:endParaRPr>
          </a:p>
          <a:p>
            <a:r>
              <a:rPr lang="en-US" sz="3600" b="1" dirty="0">
                <a:solidFill>
                  <a:srgbClr val="00B050"/>
                </a:solidFill>
              </a:rPr>
              <a:t>Security risks are situations where people, property or premises are at risk of theft, damage or abuse in the retail </a:t>
            </a:r>
            <a:r>
              <a:rPr lang="en-US" sz="3600" b="1" dirty="0" err="1">
                <a:solidFill>
                  <a:srgbClr val="00B050"/>
                </a:solidFill>
              </a:rPr>
              <a:t>organisation</a:t>
            </a:r>
            <a:r>
              <a:rPr lang="en-US" sz="3600" dirty="0">
                <a:solidFill>
                  <a:srgbClr val="00B050"/>
                </a:solidFill>
              </a:rPr>
              <a:t>.</a:t>
            </a:r>
          </a:p>
          <a:p>
            <a:endParaRPr lang="en-US" sz="3600" dirty="0">
              <a:solidFill>
                <a:srgbClr val="00B050"/>
              </a:solidFill>
            </a:endParaRPr>
          </a:p>
        </p:txBody>
      </p:sp>
    </p:spTree>
    <p:extLst>
      <p:ext uri="{BB962C8B-B14F-4D97-AF65-F5344CB8AC3E}">
        <p14:creationId xmlns:p14="http://schemas.microsoft.com/office/powerpoint/2010/main" xmlns="" val="3019636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a:p>
          <a:p>
            <a:r>
              <a:rPr lang="en-US" sz="3600" b="1" dirty="0" smtClean="0">
                <a:solidFill>
                  <a:schemeClr val="accent2">
                    <a:lumMod val="75000"/>
                  </a:schemeClr>
                </a:solidFill>
              </a:rPr>
              <a:t>This </a:t>
            </a:r>
            <a:r>
              <a:rPr lang="en-US" sz="3600" b="1" dirty="0">
                <a:solidFill>
                  <a:schemeClr val="accent2">
                    <a:lumMod val="75000"/>
                  </a:schemeClr>
                </a:solidFill>
              </a:rPr>
              <a:t>standard is for all staff who do not have authority to handle security risks.</a:t>
            </a:r>
          </a:p>
          <a:p>
            <a:pPr marL="0" indent="0">
              <a:buNone/>
            </a:pPr>
            <a:r>
              <a:rPr lang="en-US" sz="3600" b="1" dirty="0">
                <a:solidFill>
                  <a:schemeClr val="accent2">
                    <a:lumMod val="75000"/>
                  </a:schemeClr>
                </a:solidFill>
              </a:rPr>
              <a:t> </a:t>
            </a:r>
          </a:p>
          <a:p>
            <a:r>
              <a:rPr lang="en-US" sz="3600" b="1" dirty="0">
                <a:solidFill>
                  <a:schemeClr val="accent2">
                    <a:lumMod val="75000"/>
                  </a:schemeClr>
                </a:solidFill>
              </a:rPr>
              <a:t>When the RSA have completed this standard ,He or She will be able to demonstrate their understanding of and ability to:</a:t>
            </a:r>
          </a:p>
          <a:p>
            <a:endParaRPr lang="en-US" sz="3600" dirty="0">
              <a:solidFill>
                <a:schemeClr val="accent2">
                  <a:lumMod val="75000"/>
                </a:schemeClr>
              </a:solidFill>
            </a:endParaRPr>
          </a:p>
        </p:txBody>
      </p:sp>
    </p:spTree>
    <p:extLst>
      <p:ext uri="{BB962C8B-B14F-4D97-AF65-F5344CB8AC3E}">
        <p14:creationId xmlns:p14="http://schemas.microsoft.com/office/powerpoint/2010/main" xmlns="" val="1338554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smtClean="0"/>
              <a:t>• </a:t>
            </a:r>
            <a:r>
              <a:rPr lang="en-US" b="1" dirty="0">
                <a:solidFill>
                  <a:srgbClr val="FF0000"/>
                </a:solidFill>
              </a:rPr>
              <a:t>Identify and report security risks in a retail </a:t>
            </a:r>
            <a:r>
              <a:rPr lang="en-US" b="1" dirty="0" err="1">
                <a:solidFill>
                  <a:srgbClr val="FF0000"/>
                </a:solidFill>
              </a:rPr>
              <a:t>organisation</a:t>
            </a:r>
            <a:r>
              <a:rPr lang="en-US" b="1" dirty="0"/>
              <a:t>. </a:t>
            </a:r>
            <a:r>
              <a:rPr lang="en-US" dirty="0"/>
              <a:t/>
            </a:r>
            <a:br>
              <a:rPr lang="en-US" dirty="0"/>
            </a:br>
            <a:r>
              <a:rPr lang="en-US" dirty="0"/>
              <a:t> </a:t>
            </a:r>
            <a:br>
              <a:rPr lang="en-US" dirty="0"/>
            </a:br>
            <a:endParaRPr lang="en-US" dirty="0"/>
          </a:p>
        </p:txBody>
      </p:sp>
      <p:sp>
        <p:nvSpPr>
          <p:cNvPr id="3" name="Content Placeholder 2"/>
          <p:cNvSpPr>
            <a:spLocks noGrp="1"/>
          </p:cNvSpPr>
          <p:nvPr>
            <p:ph idx="1"/>
          </p:nvPr>
        </p:nvSpPr>
        <p:spPr/>
        <p:txBody>
          <a:bodyPr/>
          <a:lstStyle/>
          <a:p>
            <a:r>
              <a:rPr lang="en-US" b="1" u="sng" dirty="0">
                <a:solidFill>
                  <a:srgbClr val="00B0F0"/>
                </a:solidFill>
              </a:rPr>
              <a:t>*Performance criteria -</a:t>
            </a:r>
            <a:endParaRPr lang="en-US" b="1" dirty="0">
              <a:solidFill>
                <a:srgbClr val="00B0F0"/>
              </a:solidFill>
            </a:endParaRPr>
          </a:p>
          <a:p>
            <a:r>
              <a:rPr lang="en-US" b="1" dirty="0">
                <a:solidFill>
                  <a:srgbClr val="00B0F0"/>
                </a:solidFill>
              </a:rPr>
              <a:t>RSA must be able to:</a:t>
            </a:r>
          </a:p>
          <a:p>
            <a:pPr marL="0" indent="0">
              <a:buNone/>
            </a:pPr>
            <a:r>
              <a:rPr lang="en-US" b="1" dirty="0">
                <a:solidFill>
                  <a:srgbClr val="00B0F0"/>
                </a:solidFill>
              </a:rPr>
              <a:t> </a:t>
            </a:r>
          </a:p>
          <a:p>
            <a:r>
              <a:rPr lang="en-US" b="1" dirty="0">
                <a:solidFill>
                  <a:srgbClr val="00B0F0"/>
                </a:solidFill>
              </a:rPr>
              <a:t>1) Notice and correctly identify security risks such as shoplifting, theft by staff, aggressive customers or staff, vandalism and terrorist activity</a:t>
            </a:r>
          </a:p>
          <a:p>
            <a:pPr marL="0" indent="0">
              <a:buNone/>
            </a:pPr>
            <a:r>
              <a:rPr lang="en-US" b="1" dirty="0">
                <a:solidFill>
                  <a:srgbClr val="00B0F0"/>
                </a:solidFill>
              </a:rPr>
              <a:t> </a:t>
            </a:r>
          </a:p>
          <a:p>
            <a:r>
              <a:rPr lang="en-US" b="1" dirty="0">
                <a:solidFill>
                  <a:srgbClr val="00B0F0"/>
                </a:solidFill>
              </a:rPr>
              <a:t>2) Follow the Retail </a:t>
            </a:r>
            <a:r>
              <a:rPr lang="en-US" b="1" dirty="0" err="1">
                <a:solidFill>
                  <a:srgbClr val="00B0F0"/>
                </a:solidFill>
              </a:rPr>
              <a:t>organisation's</a:t>
            </a:r>
            <a:r>
              <a:rPr lang="en-US" b="1" dirty="0">
                <a:solidFill>
                  <a:srgbClr val="00B0F0"/>
                </a:solidFill>
              </a:rPr>
              <a:t> procedures for reporting security risks.</a:t>
            </a:r>
          </a:p>
          <a:p>
            <a:endParaRPr lang="en-US" dirty="0"/>
          </a:p>
        </p:txBody>
      </p:sp>
    </p:spTree>
    <p:extLst>
      <p:ext uri="{BB962C8B-B14F-4D97-AF65-F5344CB8AC3E}">
        <p14:creationId xmlns:p14="http://schemas.microsoft.com/office/powerpoint/2010/main" xmlns="" val="2850466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600" b="1" dirty="0">
                <a:solidFill>
                  <a:srgbClr val="7030A0"/>
                </a:solidFill>
              </a:rPr>
              <a:t>3) Report security risks to the correct people promptly and accurately follow the Retail </a:t>
            </a:r>
            <a:r>
              <a:rPr lang="en-US" sz="3600" b="1" dirty="0" err="1">
                <a:solidFill>
                  <a:srgbClr val="7030A0"/>
                </a:solidFill>
              </a:rPr>
              <a:t>organisation's</a:t>
            </a:r>
            <a:r>
              <a:rPr lang="en-US" sz="3600" b="1" dirty="0">
                <a:solidFill>
                  <a:srgbClr val="7030A0"/>
                </a:solidFill>
              </a:rPr>
              <a:t> procedures for preventing security risks during work activities.</a:t>
            </a:r>
          </a:p>
          <a:p>
            <a:pPr marL="0" indent="0">
              <a:buNone/>
            </a:pPr>
            <a:r>
              <a:rPr lang="en-US" sz="3600" b="1" dirty="0">
                <a:solidFill>
                  <a:srgbClr val="7030A0"/>
                </a:solidFill>
              </a:rPr>
              <a:t> </a:t>
            </a:r>
          </a:p>
          <a:p>
            <a:r>
              <a:rPr lang="en-US" sz="3600" b="1" dirty="0" smtClean="0">
                <a:solidFill>
                  <a:srgbClr val="7030A0"/>
                </a:solidFill>
              </a:rPr>
              <a:t>4) </a:t>
            </a:r>
            <a:r>
              <a:rPr lang="en-US" sz="3600" b="1" dirty="0">
                <a:solidFill>
                  <a:srgbClr val="7030A0"/>
                </a:solidFill>
              </a:rPr>
              <a:t>Notice when stock may have been stolen and tell the correct person about it.</a:t>
            </a:r>
          </a:p>
          <a:p>
            <a:endParaRPr lang="en-US" sz="3600" dirty="0">
              <a:solidFill>
                <a:srgbClr val="7030A0"/>
              </a:solidFill>
            </a:endParaRPr>
          </a:p>
        </p:txBody>
      </p:sp>
    </p:spTree>
    <p:extLst>
      <p:ext uri="{BB962C8B-B14F-4D97-AF65-F5344CB8AC3E}">
        <p14:creationId xmlns:p14="http://schemas.microsoft.com/office/powerpoint/2010/main" xmlns="" val="33355552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solidFill>
                  <a:srgbClr val="FF0000"/>
                </a:solidFill>
              </a:rPr>
              <a:t>  </a:t>
            </a:r>
            <a:br>
              <a:rPr lang="en-US" b="1" u="sng" dirty="0" smtClean="0">
                <a:solidFill>
                  <a:srgbClr val="FF0000"/>
                </a:solidFill>
              </a:rPr>
            </a:br>
            <a:r>
              <a:rPr lang="en-US" b="1" u="sng" dirty="0" smtClean="0">
                <a:solidFill>
                  <a:srgbClr val="FF0000"/>
                </a:solidFill>
              </a:rPr>
              <a:t>*</a:t>
            </a:r>
            <a:r>
              <a:rPr lang="en-US" b="1" u="sng" dirty="0" smtClean="0">
                <a:solidFill>
                  <a:srgbClr val="FF0000"/>
                </a:solidFill>
                <a:latin typeface="Arial" panose="020B0604020202020204" pitchFamily="34" charset="0"/>
                <a:cs typeface="Arial" panose="020B0604020202020204" pitchFamily="34" charset="0"/>
              </a:rPr>
              <a:t>Knowledge </a:t>
            </a:r>
            <a:r>
              <a:rPr lang="en-US" b="1" u="sng" dirty="0">
                <a:solidFill>
                  <a:srgbClr val="FF0000"/>
                </a:solidFill>
                <a:latin typeface="Arial" panose="020B0604020202020204" pitchFamily="34" charset="0"/>
                <a:cs typeface="Arial" panose="020B0604020202020204" pitchFamily="34" charset="0"/>
              </a:rPr>
              <a:t>and understanding --</a:t>
            </a:r>
            <a:r>
              <a:rPr lang="en-US" u="sng" dirty="0">
                <a:solidFill>
                  <a:srgbClr val="FF0000"/>
                </a:solidFill>
                <a:latin typeface="Arial" panose="020B0604020202020204" pitchFamily="34" charset="0"/>
                <a:cs typeface="Arial" panose="020B0604020202020204" pitchFamily="34" charset="0"/>
              </a:rPr>
              <a:t/>
            </a:r>
            <a:br>
              <a:rPr lang="en-US" u="sng" dirty="0">
                <a:solidFill>
                  <a:srgbClr val="FF0000"/>
                </a:solidFill>
                <a:latin typeface="Arial" panose="020B0604020202020204" pitchFamily="34" charset="0"/>
                <a:cs typeface="Arial" panose="020B0604020202020204" pitchFamily="34" charset="0"/>
              </a:rPr>
            </a:br>
            <a:endParaRPr lang="en-US" u="sng" dirty="0">
              <a:solidFill>
                <a:srgbClr val="FF000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Autofit/>
          </a:bodyPr>
          <a:lstStyle/>
          <a:p>
            <a:r>
              <a:rPr lang="en-US" sz="3600" b="1" dirty="0">
                <a:solidFill>
                  <a:srgbClr val="0070C0"/>
                </a:solidFill>
              </a:rPr>
              <a:t>A Retail Sales Associate need to know and understand</a:t>
            </a:r>
            <a:r>
              <a:rPr lang="en-US" sz="3600" b="1" dirty="0" smtClean="0">
                <a:solidFill>
                  <a:srgbClr val="0070C0"/>
                </a:solidFill>
              </a:rPr>
              <a:t>:</a:t>
            </a:r>
            <a:endParaRPr lang="en-US" sz="3600" b="1" dirty="0">
              <a:solidFill>
                <a:srgbClr val="0070C0"/>
              </a:solidFill>
            </a:endParaRPr>
          </a:p>
          <a:p>
            <a:r>
              <a:rPr lang="en-US" sz="3600" b="1" dirty="0">
                <a:solidFill>
                  <a:srgbClr val="0070C0"/>
                </a:solidFill>
              </a:rPr>
              <a:t>1) Why workplace security matters what can happen, to a Retailer and to the Retail </a:t>
            </a:r>
            <a:r>
              <a:rPr lang="en-US" sz="3600" b="1" dirty="0" err="1">
                <a:solidFill>
                  <a:srgbClr val="0070C0"/>
                </a:solidFill>
              </a:rPr>
              <a:t>organisation</a:t>
            </a:r>
            <a:r>
              <a:rPr lang="en-US" sz="3600" b="1" dirty="0">
                <a:solidFill>
                  <a:srgbClr val="0070C0"/>
                </a:solidFill>
              </a:rPr>
              <a:t>, if the </a:t>
            </a:r>
            <a:r>
              <a:rPr lang="en-US" sz="3600" b="1" dirty="0" smtClean="0">
                <a:solidFill>
                  <a:srgbClr val="0070C0"/>
                </a:solidFill>
              </a:rPr>
              <a:t>workplace.</a:t>
            </a:r>
            <a:endParaRPr lang="en-US" sz="3600" b="1" dirty="0">
              <a:solidFill>
                <a:srgbClr val="0070C0"/>
              </a:solidFill>
            </a:endParaRPr>
          </a:p>
          <a:p>
            <a:r>
              <a:rPr lang="en-US" sz="3600" b="1" dirty="0">
                <a:solidFill>
                  <a:srgbClr val="0070C0"/>
                </a:solidFill>
              </a:rPr>
              <a:t>is not kept secure ,the Retailers responsibility for helping to keep the workplace secure by noticing and reporting security risks.</a:t>
            </a:r>
          </a:p>
          <a:p>
            <a:endParaRPr lang="en-US" sz="3600" dirty="0">
              <a:solidFill>
                <a:srgbClr val="0070C0"/>
              </a:solidFill>
            </a:endParaRPr>
          </a:p>
        </p:txBody>
      </p:sp>
    </p:spTree>
    <p:extLst>
      <p:ext uri="{BB962C8B-B14F-4D97-AF65-F5344CB8AC3E}">
        <p14:creationId xmlns:p14="http://schemas.microsoft.com/office/powerpoint/2010/main" xmlns="" val="2892910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3600" b="1" dirty="0">
                <a:solidFill>
                  <a:srgbClr val="C00000"/>
                </a:solidFill>
              </a:rPr>
              <a:t>2) The types of security risks to be alert for, including: shoplifting, theft by staff, aggressive customers or staff, vandalism and terrorist activity</a:t>
            </a:r>
            <a:r>
              <a:rPr lang="en-US" sz="3600" b="1" dirty="0" smtClean="0">
                <a:solidFill>
                  <a:srgbClr val="C00000"/>
                </a:solidFill>
              </a:rPr>
              <a:t>.</a:t>
            </a:r>
            <a:endParaRPr lang="en-US" sz="3600" b="1" dirty="0">
              <a:solidFill>
                <a:srgbClr val="C00000"/>
              </a:solidFill>
            </a:endParaRPr>
          </a:p>
          <a:p>
            <a:r>
              <a:rPr lang="en-US" sz="3600" b="1" dirty="0">
                <a:solidFill>
                  <a:srgbClr val="C00000"/>
                </a:solidFill>
              </a:rPr>
              <a:t>3) How to identify security risks -</a:t>
            </a:r>
          </a:p>
          <a:p>
            <a:r>
              <a:rPr lang="en-US" sz="3600" b="1" dirty="0">
                <a:solidFill>
                  <a:srgbClr val="C00000"/>
                </a:solidFill>
              </a:rPr>
              <a:t>the situations that can make other staff and Retailer less alert for security risks, and how to deal with those situations.</a:t>
            </a:r>
          </a:p>
        </p:txBody>
      </p:sp>
    </p:spTree>
    <p:extLst>
      <p:ext uri="{BB962C8B-B14F-4D97-AF65-F5344CB8AC3E}">
        <p14:creationId xmlns:p14="http://schemas.microsoft.com/office/powerpoint/2010/main" xmlns="" val="1049693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endParaRPr lang="en-US" dirty="0" smtClean="0"/>
          </a:p>
          <a:p>
            <a:r>
              <a:rPr lang="en-US" sz="3200" b="1" dirty="0" smtClean="0">
                <a:solidFill>
                  <a:schemeClr val="accent1">
                    <a:lumMod val="75000"/>
                  </a:schemeClr>
                </a:solidFill>
              </a:rPr>
              <a:t>4) Why </a:t>
            </a:r>
            <a:r>
              <a:rPr lang="en-US" sz="3200" b="1" dirty="0">
                <a:solidFill>
                  <a:schemeClr val="accent1">
                    <a:lumMod val="75000"/>
                  </a:schemeClr>
                </a:solidFill>
              </a:rPr>
              <a:t>security risks must be reported promptly and accurately.</a:t>
            </a:r>
          </a:p>
          <a:p>
            <a:pPr marL="0" indent="0">
              <a:buNone/>
            </a:pPr>
            <a:r>
              <a:rPr lang="en-US" sz="3200" b="1" dirty="0">
                <a:solidFill>
                  <a:schemeClr val="accent1">
                    <a:lumMod val="75000"/>
                  </a:schemeClr>
                </a:solidFill>
              </a:rPr>
              <a:t> </a:t>
            </a:r>
          </a:p>
          <a:p>
            <a:r>
              <a:rPr lang="en-US" sz="3200" b="1" dirty="0">
                <a:solidFill>
                  <a:schemeClr val="accent1">
                    <a:lumMod val="75000"/>
                  </a:schemeClr>
                </a:solidFill>
              </a:rPr>
              <a:t>5) Who to report security risks to and how to communicate these risks.</a:t>
            </a:r>
          </a:p>
          <a:p>
            <a:endParaRPr lang="en-US" sz="3200" b="1" dirty="0">
              <a:solidFill>
                <a:schemeClr val="accent1">
                  <a:lumMod val="75000"/>
                </a:schemeClr>
              </a:solidFill>
            </a:endParaRPr>
          </a:p>
          <a:p>
            <a:r>
              <a:rPr lang="en-US" sz="3200" b="1" dirty="0">
                <a:solidFill>
                  <a:schemeClr val="accent1">
                    <a:lumMod val="75000"/>
                  </a:schemeClr>
                </a:solidFill>
              </a:rPr>
              <a:t>6) The reasons to not take on more responsibility than a RSA is </a:t>
            </a:r>
            <a:r>
              <a:rPr lang="en-US" sz="3200" b="1" dirty="0" err="1">
                <a:solidFill>
                  <a:schemeClr val="accent1">
                    <a:lumMod val="75000"/>
                  </a:schemeClr>
                </a:solidFill>
              </a:rPr>
              <a:t>authorised</a:t>
            </a:r>
            <a:r>
              <a:rPr lang="en-US" sz="3200" b="1" dirty="0">
                <a:solidFill>
                  <a:schemeClr val="accent1">
                    <a:lumMod val="75000"/>
                  </a:schemeClr>
                </a:solidFill>
              </a:rPr>
              <a:t> to – </a:t>
            </a:r>
          </a:p>
          <a:p>
            <a:endParaRPr lang="en-US" sz="3200" dirty="0">
              <a:solidFill>
                <a:schemeClr val="accent1">
                  <a:lumMod val="75000"/>
                </a:schemeClr>
              </a:solidFill>
            </a:endParaRPr>
          </a:p>
        </p:txBody>
      </p:sp>
    </p:spTree>
    <p:extLst>
      <p:ext uri="{BB962C8B-B14F-4D97-AF65-F5344CB8AC3E}">
        <p14:creationId xmlns:p14="http://schemas.microsoft.com/office/powerpoint/2010/main" xmlns="" val="587214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3035" y="118334"/>
            <a:ext cx="10600765" cy="1572355"/>
          </a:xfrm>
        </p:spPr>
        <p:txBody>
          <a:bodyPr>
            <a:noAutofit/>
          </a:bodyPr>
          <a:lstStyle/>
          <a:p>
            <a:r>
              <a:rPr lang="en-US" sz="3200" dirty="0" smtClean="0">
                <a:solidFill>
                  <a:srgbClr val="FF0000"/>
                </a:solidFill>
              </a:rPr>
              <a:t/>
            </a:r>
            <a:br>
              <a:rPr lang="en-US" sz="3200" dirty="0" smtClean="0">
                <a:solidFill>
                  <a:srgbClr val="FF0000"/>
                </a:solidFill>
              </a:rPr>
            </a:br>
            <a:r>
              <a:rPr lang="en-US" sz="3200" dirty="0" smtClean="0">
                <a:solidFill>
                  <a:srgbClr val="FF0000"/>
                </a:solidFill>
              </a:rPr>
              <a:t>*</a:t>
            </a:r>
            <a:r>
              <a:rPr lang="en-US" sz="3200" b="1" dirty="0" smtClean="0">
                <a:solidFill>
                  <a:srgbClr val="FF0000"/>
                </a:solidFill>
              </a:rPr>
              <a:t>When </a:t>
            </a:r>
            <a:r>
              <a:rPr lang="en-US" sz="3200" b="1" dirty="0">
                <a:solidFill>
                  <a:srgbClr val="FF0000"/>
                </a:solidFill>
              </a:rPr>
              <a:t>faced with security risks, including: personal safety, relevant legal considerations and the Retail </a:t>
            </a:r>
            <a:r>
              <a:rPr lang="en-US" sz="3200" b="1" dirty="0" err="1">
                <a:solidFill>
                  <a:srgbClr val="FF0000"/>
                </a:solidFill>
              </a:rPr>
              <a:t>organisation's</a:t>
            </a:r>
            <a:r>
              <a:rPr lang="en-US" sz="3200" b="1" dirty="0">
                <a:solidFill>
                  <a:srgbClr val="FF0000"/>
                </a:solidFill>
              </a:rPr>
              <a:t> policy and procedures.</a:t>
            </a:r>
            <a:r>
              <a:rPr lang="en-US" sz="3200" dirty="0">
                <a:solidFill>
                  <a:srgbClr val="FF0000"/>
                </a:solidFill>
              </a:rPr>
              <a:t/>
            </a:r>
            <a:br>
              <a:rPr lang="en-US" sz="3200" dirty="0">
                <a:solidFill>
                  <a:srgbClr val="FF0000"/>
                </a:solidFill>
              </a:rPr>
            </a:br>
            <a:endParaRPr lang="en-US" sz="3200" dirty="0">
              <a:solidFill>
                <a:srgbClr val="FF0000"/>
              </a:solidFill>
            </a:endParaRPr>
          </a:p>
        </p:txBody>
      </p:sp>
      <p:sp>
        <p:nvSpPr>
          <p:cNvPr id="3" name="Content Placeholder 2"/>
          <p:cNvSpPr>
            <a:spLocks noGrp="1"/>
          </p:cNvSpPr>
          <p:nvPr>
            <p:ph idx="1"/>
          </p:nvPr>
        </p:nvSpPr>
        <p:spPr/>
        <p:txBody>
          <a:bodyPr>
            <a:normAutofit/>
          </a:bodyPr>
          <a:lstStyle/>
          <a:p>
            <a:endParaRPr lang="en-US" dirty="0" smtClean="0"/>
          </a:p>
          <a:p>
            <a:endParaRPr lang="en-US" dirty="0"/>
          </a:p>
          <a:p>
            <a:r>
              <a:rPr lang="en-US" b="1" dirty="0" smtClean="0">
                <a:solidFill>
                  <a:srgbClr val="7030A0"/>
                </a:solidFill>
              </a:rPr>
              <a:t>*</a:t>
            </a:r>
            <a:r>
              <a:rPr lang="en-US" b="1" dirty="0">
                <a:solidFill>
                  <a:srgbClr val="7030A0"/>
                </a:solidFill>
              </a:rPr>
              <a:t>Security risks – Situations where people, property or premises are at risk of theft, damage or abuse. </a:t>
            </a:r>
          </a:p>
          <a:p>
            <a:pPr marL="0" indent="0">
              <a:buNone/>
            </a:pPr>
            <a:endParaRPr lang="en-US" b="1" dirty="0">
              <a:solidFill>
                <a:srgbClr val="7030A0"/>
              </a:solidFill>
            </a:endParaRPr>
          </a:p>
          <a:p>
            <a:r>
              <a:rPr lang="en-US" b="1" dirty="0">
                <a:solidFill>
                  <a:srgbClr val="7030A0"/>
                </a:solidFill>
              </a:rPr>
              <a:t>*After </a:t>
            </a:r>
            <a:r>
              <a:rPr lang="en-US" b="1" dirty="0" err="1">
                <a:solidFill>
                  <a:srgbClr val="7030A0"/>
                </a:solidFill>
              </a:rPr>
              <a:t>regognise</a:t>
            </a:r>
            <a:r>
              <a:rPr lang="en-US" b="1" dirty="0">
                <a:solidFill>
                  <a:srgbClr val="7030A0"/>
                </a:solidFill>
              </a:rPr>
              <a:t> security risks are beyond the RSA , </a:t>
            </a:r>
            <a:r>
              <a:rPr lang="en-US" b="1" dirty="0" err="1">
                <a:solidFill>
                  <a:srgbClr val="7030A0"/>
                </a:solidFill>
              </a:rPr>
              <a:t>He/She</a:t>
            </a:r>
            <a:r>
              <a:rPr lang="en-US" b="1" dirty="0">
                <a:solidFill>
                  <a:srgbClr val="7030A0"/>
                </a:solidFill>
              </a:rPr>
              <a:t> should report these Risks promptly to the Right Person –</a:t>
            </a:r>
          </a:p>
          <a:p>
            <a:pPr marL="0" indent="0">
              <a:buNone/>
            </a:pPr>
            <a:r>
              <a:rPr lang="en-US" b="1" dirty="0">
                <a:solidFill>
                  <a:srgbClr val="7030A0"/>
                </a:solidFill>
              </a:rPr>
              <a:t> </a:t>
            </a:r>
          </a:p>
          <a:p>
            <a:endParaRPr lang="en-US" dirty="0"/>
          </a:p>
        </p:txBody>
      </p:sp>
    </p:spTree>
    <p:extLst>
      <p:ext uri="{BB962C8B-B14F-4D97-AF65-F5344CB8AC3E}">
        <p14:creationId xmlns:p14="http://schemas.microsoft.com/office/powerpoint/2010/main" xmlns="" val="9538331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641</Words>
  <Application>Microsoft Office PowerPoint</Application>
  <PresentationFormat>Custom</PresentationFormat>
  <Paragraphs>57</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 Recognise When Security Risks are beyond His or Her Authority and Responsibility to Sort out and Report these risks promptly to the right Person..—</vt:lpstr>
      <vt:lpstr>Slide 2</vt:lpstr>
      <vt:lpstr>Slide 3</vt:lpstr>
      <vt:lpstr>  • Identify and report security risks in a retail organisation.    </vt:lpstr>
      <vt:lpstr>Slide 5</vt:lpstr>
      <vt:lpstr>   *Knowledge and understanding -- </vt:lpstr>
      <vt:lpstr>Slide 7</vt:lpstr>
      <vt:lpstr>Slide 8</vt:lpstr>
      <vt:lpstr> *When faced with security risks, including: personal safety, relevant legal considerations and the Retail organisation's policy and procedures. </vt:lpstr>
      <vt:lpstr>*Who is Called CISO -</vt:lpstr>
      <vt:lpstr> *What action can a Retailer take to minimise Security Risk in the Retail Store ? </vt:lpstr>
      <vt:lpstr>Slide 12</vt:lpstr>
      <vt:lpstr>Slide 13</vt:lpstr>
      <vt:lpstr>Slide 14</vt:lpstr>
      <vt:lpstr>Slide 15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Recognise When Security Risks are beyond His or Her Authority and Responsibility to Sort out and Report these risks promptly to the right Person..—</dc:title>
  <dc:creator>Windows User</dc:creator>
  <cp:lastModifiedBy>user</cp:lastModifiedBy>
  <cp:revision>6</cp:revision>
  <dcterms:created xsi:type="dcterms:W3CDTF">2024-04-26T08:38:36Z</dcterms:created>
  <dcterms:modified xsi:type="dcterms:W3CDTF">2024-06-16T09:54:11Z</dcterms:modified>
</cp:coreProperties>
</file>